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5" r:id="rId3"/>
    <p:sldId id="264" r:id="rId4"/>
    <p:sldId id="266" r:id="rId5"/>
    <p:sldId id="267" r:id="rId6"/>
    <p:sldId id="274" r:id="rId7"/>
    <p:sldId id="269" r:id="rId8"/>
    <p:sldId id="271" r:id="rId9"/>
    <p:sldId id="268" r:id="rId10"/>
    <p:sldId id="272" r:id="rId11"/>
    <p:sldId id="273" r:id="rId12"/>
    <p:sldId id="270" r:id="rId13"/>
  </p:sldIdLst>
  <p:sldSz cx="10693400" cy="7561263"/>
  <p:notesSz cx="6797675" cy="98567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8"/>
    <a:srgbClr val="CC0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972" y="-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2" descr="Untitled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063"/>
            <a:ext cx="1069340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2"/>
          <p:cNvSpPr>
            <a:spLocks noChangeShapeType="1"/>
          </p:cNvSpPr>
          <p:nvPr/>
        </p:nvSpPr>
        <p:spPr bwMode="auto">
          <a:xfrm>
            <a:off x="0" y="3525838"/>
            <a:ext cx="1223963" cy="0"/>
          </a:xfrm>
          <a:prstGeom prst="line">
            <a:avLst/>
          </a:prstGeom>
          <a:noFill/>
          <a:ln w="38100">
            <a:solidFill>
              <a:srgbClr val="005D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80"/>
          <p:cNvSpPr>
            <a:spLocks noChangeShapeType="1"/>
          </p:cNvSpPr>
          <p:nvPr/>
        </p:nvSpPr>
        <p:spPr bwMode="auto">
          <a:xfrm>
            <a:off x="0" y="7016750"/>
            <a:ext cx="827088" cy="0"/>
          </a:xfrm>
          <a:prstGeom prst="line">
            <a:avLst/>
          </a:prstGeom>
          <a:noFill/>
          <a:ln w="38100">
            <a:solidFill>
              <a:srgbClr val="005D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81"/>
          <p:cNvSpPr>
            <a:spLocks noChangeShapeType="1"/>
          </p:cNvSpPr>
          <p:nvPr/>
        </p:nvSpPr>
        <p:spPr bwMode="auto">
          <a:xfrm rot="5400000">
            <a:off x="791369" y="3939382"/>
            <a:ext cx="827087" cy="0"/>
          </a:xfrm>
          <a:prstGeom prst="line">
            <a:avLst/>
          </a:prstGeom>
          <a:noFill/>
          <a:ln w="38100">
            <a:solidFill>
              <a:srgbClr val="005D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Picture 89" descr="paritae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58775"/>
            <a:ext cx="29511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4" descr="wirveraend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6486525"/>
            <a:ext cx="3138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1222375" y="827088"/>
            <a:ext cx="5399088" cy="363537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2375" y="5073650"/>
            <a:ext cx="7486650" cy="1435100"/>
          </a:xfrm>
        </p:spPr>
        <p:txBody>
          <a:bodyPr/>
          <a:lstStyle>
            <a:lvl1pPr marL="0" indent="0"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10" name="Rectangle 69"/>
          <p:cNvSpPr>
            <a:spLocks noGrp="1" noChangeArrowheads="1"/>
          </p:cNvSpPr>
          <p:nvPr>
            <p:ph type="ftr" sz="quarter" idx="10"/>
          </p:nvPr>
        </p:nvSpPr>
        <p:spPr>
          <a:xfrm>
            <a:off x="1222375" y="6872288"/>
            <a:ext cx="6996113" cy="503237"/>
          </a:xfrm>
        </p:spPr>
        <p:txBody>
          <a:bodyPr/>
          <a:lstStyle>
            <a:lvl1pPr>
              <a:spcBef>
                <a:spcPct val="0"/>
              </a:spcBef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de-DE">
                <a:effectLst/>
              </a:rPr>
              <a:t>DER </a:t>
            </a:r>
            <a:r>
              <a:rPr lang="de-DE" b="1">
                <a:effectLst/>
              </a:rPr>
              <a:t>PARITÄT</a:t>
            </a:r>
            <a:r>
              <a:rPr lang="de-DE">
                <a:effectLst/>
              </a:rPr>
              <a:t>ISCHE THÜRINGEN e.V.  |  www.paritaet-th.de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08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 marL="1244600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>
                <a:solidFill>
                  <a:srgbClr val="005DA8"/>
                </a:solidFill>
              </a:defRPr>
            </a:lvl3pPr>
            <a:lvl4pPr marL="1743075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>
                <a:solidFill>
                  <a:srgbClr val="005DA8"/>
                </a:solidFill>
              </a:defRPr>
            </a:lvl4pPr>
            <a:lvl5pPr marL="2239963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>
                <a:solidFill>
                  <a:srgbClr val="005DA8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DER </a:t>
            </a:r>
            <a:r>
              <a:rPr lang="de-DE" b="1"/>
              <a:t>PARITÄT</a:t>
            </a:r>
            <a:r>
              <a:rPr lang="de-DE"/>
              <a:t>ISCHE THÜRINGEN e.V.  |  www.paritaet-th.de</a:t>
            </a:r>
          </a:p>
        </p:txBody>
      </p:sp>
    </p:spTree>
    <p:extLst>
      <p:ext uri="{BB962C8B-B14F-4D97-AF65-F5344CB8AC3E}">
        <p14:creationId xmlns:p14="http://schemas.microsoft.com/office/powerpoint/2010/main" val="239532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31088" y="827088"/>
            <a:ext cx="2068512" cy="5807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22375" y="827088"/>
            <a:ext cx="6056313" cy="5807075"/>
          </a:xfrm>
        </p:spPr>
        <p:txBody>
          <a:bodyPr vert="eaVert"/>
          <a:lstStyle>
            <a:lvl3pPr marL="1244600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 baseline="0">
                <a:solidFill>
                  <a:srgbClr val="005DA8"/>
                </a:solidFill>
              </a:defRPr>
            </a:lvl3pPr>
            <a:lvl4pPr marL="1743075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 baseline="0">
                <a:solidFill>
                  <a:srgbClr val="005DA8"/>
                </a:solidFill>
              </a:defRPr>
            </a:lvl4pPr>
            <a:lvl5pPr marL="2239963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 baseline="0">
                <a:solidFill>
                  <a:srgbClr val="005DA8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DER </a:t>
            </a:r>
            <a:r>
              <a:rPr lang="de-DE" b="1"/>
              <a:t>PARITÄT</a:t>
            </a:r>
            <a:r>
              <a:rPr lang="de-DE"/>
              <a:t>ISCHE THÜRINGEN e.V.  |  www.paritaet-th.de</a:t>
            </a:r>
          </a:p>
        </p:txBody>
      </p:sp>
    </p:spTree>
    <p:extLst>
      <p:ext uri="{BB962C8B-B14F-4D97-AF65-F5344CB8AC3E}">
        <p14:creationId xmlns:p14="http://schemas.microsoft.com/office/powerpoint/2010/main" val="46807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SzPct val="85000"/>
              <a:buFontTx/>
              <a:buNone/>
              <a:defRPr/>
            </a:lvl1pPr>
            <a:lvl3pPr>
              <a:buClr>
                <a:srgbClr val="005DA8"/>
              </a:buClr>
              <a:buSzPct val="85000"/>
              <a:defRPr baseline="0">
                <a:solidFill>
                  <a:srgbClr val="005DA8"/>
                </a:solidFill>
                <a:latin typeface="Arial" pitchFamily="34" charset="0"/>
              </a:defRPr>
            </a:lvl3pPr>
            <a:lvl4pPr marL="1743075" indent="-249238">
              <a:buClr>
                <a:schemeClr val="bg1"/>
              </a:buClr>
              <a:buSzPct val="75000"/>
              <a:buFont typeface="Arial" pitchFamily="34" charset="0"/>
              <a:buChar char="•"/>
              <a:defRPr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DER </a:t>
            </a:r>
            <a:r>
              <a:rPr lang="de-DE" b="1"/>
              <a:t>PARITÄT</a:t>
            </a:r>
            <a:r>
              <a:rPr lang="de-DE"/>
              <a:t>ISCHE THÜRINGEN e.V.  |  www.paritaet-th.de</a:t>
            </a:r>
          </a:p>
        </p:txBody>
      </p:sp>
    </p:spTree>
    <p:extLst>
      <p:ext uri="{BB962C8B-B14F-4D97-AF65-F5344CB8AC3E}">
        <p14:creationId xmlns:p14="http://schemas.microsoft.com/office/powerpoint/2010/main" val="205881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797286"/>
            <a:ext cx="9090025" cy="1563827"/>
          </a:xfrm>
        </p:spPr>
        <p:txBody>
          <a:bodyPr/>
          <a:lstStyle>
            <a:lvl1pPr algn="l">
              <a:defRPr sz="4000" b="1" i="1" cap="all" baseline="0"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4571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DER </a:t>
            </a:r>
            <a:r>
              <a:rPr lang="de-DE" b="1" dirty="0"/>
              <a:t>PARITÄT</a:t>
            </a:r>
            <a:r>
              <a:rPr lang="de-DE" dirty="0"/>
              <a:t>ISCHE THÜRINGEN e.V.  |  www.paritaet-th.de</a:t>
            </a:r>
          </a:p>
        </p:txBody>
      </p:sp>
    </p:spTree>
    <p:extLst>
      <p:ext uri="{BB962C8B-B14F-4D97-AF65-F5344CB8AC3E}">
        <p14:creationId xmlns:p14="http://schemas.microsoft.com/office/powerpoint/2010/main" val="23373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22375" y="1690688"/>
            <a:ext cx="4062413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rgbClr val="005DA8"/>
              </a:buClr>
              <a:defRPr sz="2000" baseline="0">
                <a:solidFill>
                  <a:srgbClr val="005DA8"/>
                </a:solidFill>
              </a:defRPr>
            </a:lvl3pPr>
            <a:lvl4pPr>
              <a:buClr>
                <a:srgbClr val="005DA8"/>
              </a:buClr>
              <a:defRPr sz="1800" baseline="0">
                <a:solidFill>
                  <a:srgbClr val="005DA8"/>
                </a:solidFill>
              </a:defRPr>
            </a:lvl4pPr>
            <a:lvl5pPr>
              <a:defRPr sz="1800" baseline="0">
                <a:solidFill>
                  <a:srgbClr val="005DA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7188" y="1690688"/>
            <a:ext cx="4062412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rgbClr val="005DA8"/>
              </a:buClr>
              <a:defRPr sz="2000" baseline="0">
                <a:solidFill>
                  <a:srgbClr val="005DA8"/>
                </a:solidFill>
              </a:defRPr>
            </a:lvl3pPr>
            <a:lvl4pPr marL="1779587" indent="-285750">
              <a:buClr>
                <a:srgbClr val="005DA8"/>
              </a:buClr>
              <a:buSzPct val="90000"/>
              <a:buFont typeface="Arial" pitchFamily="34" charset="0"/>
              <a:buChar char="•"/>
              <a:defRPr sz="1800" baseline="0">
                <a:solidFill>
                  <a:srgbClr val="005DA8"/>
                </a:solidFill>
              </a:defRPr>
            </a:lvl4pPr>
            <a:lvl5pPr>
              <a:defRPr sz="1800" baseline="0">
                <a:solidFill>
                  <a:srgbClr val="005DA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DER </a:t>
            </a:r>
            <a:r>
              <a:rPr lang="de-DE" b="1"/>
              <a:t>PARITÄT</a:t>
            </a:r>
            <a:r>
              <a:rPr lang="de-DE"/>
              <a:t>ISCHE THÜRINGEN e.V.  |  www.paritaet-th.de</a:t>
            </a:r>
          </a:p>
        </p:txBody>
      </p:sp>
    </p:spTree>
    <p:extLst>
      <p:ext uri="{BB962C8B-B14F-4D97-AF65-F5344CB8AC3E}">
        <p14:creationId xmlns:p14="http://schemas.microsoft.com/office/powerpoint/2010/main" val="57979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244600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 sz="1800" baseline="0">
                <a:solidFill>
                  <a:srgbClr val="005DA8"/>
                </a:solidFill>
              </a:defRPr>
            </a:lvl3pPr>
            <a:lvl4pPr marL="1743075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 sz="1600" baseline="0">
                <a:solidFill>
                  <a:srgbClr val="005DA8"/>
                </a:solidFill>
              </a:defRPr>
            </a:lvl4pPr>
            <a:lvl5pPr marL="2239963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 sz="1600" baseline="0">
                <a:solidFill>
                  <a:srgbClr val="005DA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1244600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 sz="1800" baseline="0">
                <a:solidFill>
                  <a:srgbClr val="005DA8"/>
                </a:solidFill>
              </a:defRPr>
            </a:lvl3pPr>
            <a:lvl4pPr marL="1743075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 sz="1600" baseline="0">
                <a:solidFill>
                  <a:srgbClr val="005DA8"/>
                </a:solidFill>
              </a:defRPr>
            </a:lvl4pPr>
            <a:lvl5pPr marL="2239963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 sz="1600" baseline="0">
                <a:solidFill>
                  <a:srgbClr val="005DA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DER </a:t>
            </a:r>
            <a:r>
              <a:rPr lang="de-DE" b="1"/>
              <a:t>PARITÄT</a:t>
            </a:r>
            <a:r>
              <a:rPr lang="de-DE"/>
              <a:t>ISCHE THÜRINGEN e.V.  |  www.paritaet-th.de</a:t>
            </a:r>
          </a:p>
        </p:txBody>
      </p:sp>
    </p:spTree>
    <p:extLst>
      <p:ext uri="{BB962C8B-B14F-4D97-AF65-F5344CB8AC3E}">
        <p14:creationId xmlns:p14="http://schemas.microsoft.com/office/powerpoint/2010/main" val="16824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DER </a:t>
            </a:r>
            <a:r>
              <a:rPr lang="de-DE" b="1"/>
              <a:t>PARITÄT</a:t>
            </a:r>
            <a:r>
              <a:rPr lang="de-DE"/>
              <a:t>ISCHE THÜRINGEN e.V.  |  www.paritaet-th.de</a:t>
            </a:r>
          </a:p>
        </p:txBody>
      </p:sp>
    </p:spTree>
    <p:extLst>
      <p:ext uri="{BB962C8B-B14F-4D97-AF65-F5344CB8AC3E}">
        <p14:creationId xmlns:p14="http://schemas.microsoft.com/office/powerpoint/2010/main" val="57350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DER </a:t>
            </a:r>
            <a:r>
              <a:rPr lang="de-DE" b="1"/>
              <a:t>PARITÄT</a:t>
            </a:r>
            <a:r>
              <a:rPr lang="de-DE"/>
              <a:t>ISCHE THÜRINGEN e.V.  |  www.paritaet-th.de</a:t>
            </a:r>
          </a:p>
        </p:txBody>
      </p:sp>
    </p:spTree>
    <p:extLst>
      <p:ext uri="{BB962C8B-B14F-4D97-AF65-F5344CB8AC3E}">
        <p14:creationId xmlns:p14="http://schemas.microsoft.com/office/powerpoint/2010/main" val="101575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 marL="1244600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 sz="2400" baseline="0">
                <a:solidFill>
                  <a:srgbClr val="005DA8"/>
                </a:solidFill>
              </a:defRPr>
            </a:lvl3pPr>
            <a:lvl4pPr marL="1743075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 sz="2000" baseline="0">
                <a:solidFill>
                  <a:srgbClr val="005DA8"/>
                </a:solidFill>
              </a:defRPr>
            </a:lvl4pPr>
            <a:lvl5pPr marL="2239963" indent="-249238">
              <a:buClr>
                <a:srgbClr val="005DA8"/>
              </a:buClr>
              <a:buSzPct val="90000"/>
              <a:buFont typeface="Arial" pitchFamily="34" charset="0"/>
              <a:buChar char="•"/>
              <a:defRPr sz="2000" baseline="0">
                <a:solidFill>
                  <a:srgbClr val="005DA8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DER </a:t>
            </a:r>
            <a:r>
              <a:rPr lang="de-DE" b="1"/>
              <a:t>PARITÄT</a:t>
            </a:r>
            <a:r>
              <a:rPr lang="de-DE"/>
              <a:t>ISCHE THÜRINGEN e.V.  |  www.paritaet-th.de</a:t>
            </a:r>
          </a:p>
        </p:txBody>
      </p:sp>
    </p:spTree>
    <p:extLst>
      <p:ext uri="{BB962C8B-B14F-4D97-AF65-F5344CB8AC3E}">
        <p14:creationId xmlns:p14="http://schemas.microsoft.com/office/powerpoint/2010/main" val="271684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DER </a:t>
            </a:r>
            <a:r>
              <a:rPr lang="de-DE" b="1"/>
              <a:t>PARITÄT</a:t>
            </a:r>
            <a:r>
              <a:rPr lang="de-DE"/>
              <a:t>ISCHE THÜRINGEN e.V.  |  www.paritaet-th.de</a:t>
            </a:r>
          </a:p>
        </p:txBody>
      </p:sp>
    </p:spTree>
    <p:extLst>
      <p:ext uri="{BB962C8B-B14F-4D97-AF65-F5344CB8AC3E}">
        <p14:creationId xmlns:p14="http://schemas.microsoft.com/office/powerpoint/2010/main" val="331906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1" descr="Untitled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063"/>
            <a:ext cx="10693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222375" y="827088"/>
            <a:ext cx="6440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2375" y="1690688"/>
            <a:ext cx="82772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endParaRPr lang="de-DE" smtClean="0"/>
          </a:p>
          <a:p>
            <a:pPr lvl="0"/>
            <a:r>
              <a:rPr lang="de-DE" smtClean="0"/>
              <a:t>Zweite Ebene</a:t>
            </a:r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22375" y="6872288"/>
            <a:ext cx="69961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95363">
              <a:spcBef>
                <a:spcPct val="50000"/>
              </a:spcBef>
              <a:defRPr sz="1000">
                <a:solidFill>
                  <a:srgbClr val="005DA8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de-DE"/>
              <a:t>DER </a:t>
            </a:r>
            <a:r>
              <a:rPr lang="de-DE" b="1"/>
              <a:t>PARITÄT</a:t>
            </a:r>
            <a:r>
              <a:rPr lang="de-DE"/>
              <a:t>ISCHE THÜRINGEN e.V.  |  www.paritaet-th.de</a:t>
            </a:r>
          </a:p>
        </p:txBody>
      </p:sp>
      <p:sp>
        <p:nvSpPr>
          <p:cNvPr id="7241" name="Rectangle 73"/>
          <p:cNvSpPr>
            <a:spLocks noChangeArrowheads="1"/>
          </p:cNvSpPr>
          <p:nvPr/>
        </p:nvSpPr>
        <p:spPr bwMode="auto">
          <a:xfrm>
            <a:off x="339725" y="70929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95363">
              <a:defRPr/>
            </a:pPr>
            <a:endParaRPr lang="de-DE" sz="1000">
              <a:solidFill>
                <a:srgbClr val="005DA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pic>
        <p:nvPicPr>
          <p:cNvPr id="1031" name="Picture 79" descr="paritaet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58775"/>
            <a:ext cx="29511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2" descr="wirveraender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6486525"/>
            <a:ext cx="3138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85"/>
          <p:cNvGrpSpPr>
            <a:grpSpLocks/>
          </p:cNvGrpSpPr>
          <p:nvPr/>
        </p:nvGrpSpPr>
        <p:grpSpPr bwMode="auto">
          <a:xfrm>
            <a:off x="0" y="3525838"/>
            <a:ext cx="827088" cy="496887"/>
            <a:chOff x="0" y="2221"/>
            <a:chExt cx="771" cy="521"/>
          </a:xfrm>
        </p:grpSpPr>
        <p:sp>
          <p:nvSpPr>
            <p:cNvPr id="1035" name="Line 83"/>
            <p:cNvSpPr>
              <a:spLocks noChangeShapeType="1"/>
            </p:cNvSpPr>
            <p:nvPr/>
          </p:nvSpPr>
          <p:spPr bwMode="auto">
            <a:xfrm>
              <a:off x="0" y="2221"/>
              <a:ext cx="771" cy="0"/>
            </a:xfrm>
            <a:prstGeom prst="line">
              <a:avLst/>
            </a:prstGeom>
            <a:noFill/>
            <a:ln w="38100">
              <a:solidFill>
                <a:srgbClr val="005DA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6" name="Line 84"/>
            <p:cNvSpPr>
              <a:spLocks noChangeShapeType="1"/>
            </p:cNvSpPr>
            <p:nvPr/>
          </p:nvSpPr>
          <p:spPr bwMode="auto">
            <a:xfrm rot="5400000">
              <a:off x="498" y="2482"/>
              <a:ext cx="521" cy="0"/>
            </a:xfrm>
            <a:prstGeom prst="line">
              <a:avLst/>
            </a:prstGeom>
            <a:noFill/>
            <a:ln w="38100">
              <a:solidFill>
                <a:srgbClr val="005DA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34" name="Line 86"/>
          <p:cNvSpPr>
            <a:spLocks noChangeShapeType="1"/>
          </p:cNvSpPr>
          <p:nvPr/>
        </p:nvSpPr>
        <p:spPr bwMode="auto">
          <a:xfrm>
            <a:off x="0" y="7016750"/>
            <a:ext cx="523875" cy="0"/>
          </a:xfrm>
          <a:prstGeom prst="line">
            <a:avLst/>
          </a:prstGeom>
          <a:noFill/>
          <a:ln w="38100">
            <a:solidFill>
              <a:srgbClr val="005DA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95363" rtl="0" eaLnBrk="1" fontAlgn="base" hangingPunct="1">
        <a:spcBef>
          <a:spcPct val="0"/>
        </a:spcBef>
        <a:spcAft>
          <a:spcPct val="0"/>
        </a:spcAft>
        <a:defRPr sz="2700">
          <a:solidFill>
            <a:srgbClr val="CC051C"/>
          </a:solidFill>
          <a:latin typeface="+mj-lt"/>
          <a:ea typeface="+mj-ea"/>
          <a:cs typeface="+mj-cs"/>
        </a:defRPr>
      </a:lvl1pPr>
      <a:lvl2pPr algn="l" defTabSz="995363" rtl="0" eaLnBrk="1" fontAlgn="base" hangingPunct="1">
        <a:spcBef>
          <a:spcPct val="0"/>
        </a:spcBef>
        <a:spcAft>
          <a:spcPct val="0"/>
        </a:spcAft>
        <a:defRPr sz="2700">
          <a:solidFill>
            <a:srgbClr val="CC051C"/>
          </a:solidFill>
          <a:latin typeface="Arial" charset="0"/>
        </a:defRPr>
      </a:lvl2pPr>
      <a:lvl3pPr algn="l" defTabSz="995363" rtl="0" eaLnBrk="1" fontAlgn="base" hangingPunct="1">
        <a:spcBef>
          <a:spcPct val="0"/>
        </a:spcBef>
        <a:spcAft>
          <a:spcPct val="0"/>
        </a:spcAft>
        <a:defRPr sz="2700">
          <a:solidFill>
            <a:srgbClr val="CC051C"/>
          </a:solidFill>
          <a:latin typeface="Arial" charset="0"/>
        </a:defRPr>
      </a:lvl3pPr>
      <a:lvl4pPr algn="l" defTabSz="995363" rtl="0" eaLnBrk="1" fontAlgn="base" hangingPunct="1">
        <a:spcBef>
          <a:spcPct val="0"/>
        </a:spcBef>
        <a:spcAft>
          <a:spcPct val="0"/>
        </a:spcAft>
        <a:defRPr sz="2700">
          <a:solidFill>
            <a:srgbClr val="CC051C"/>
          </a:solidFill>
          <a:latin typeface="Arial" charset="0"/>
        </a:defRPr>
      </a:lvl4pPr>
      <a:lvl5pPr algn="l" defTabSz="995363" rtl="0" eaLnBrk="1" fontAlgn="base" hangingPunct="1">
        <a:spcBef>
          <a:spcPct val="0"/>
        </a:spcBef>
        <a:spcAft>
          <a:spcPct val="0"/>
        </a:spcAft>
        <a:defRPr sz="2700">
          <a:solidFill>
            <a:srgbClr val="CC051C"/>
          </a:solidFill>
          <a:latin typeface="Arial" charset="0"/>
        </a:defRPr>
      </a:lvl5pPr>
      <a:lvl6pPr marL="457200" algn="l" defTabSz="995363" rtl="0" eaLnBrk="1" fontAlgn="base" hangingPunct="1">
        <a:spcBef>
          <a:spcPct val="0"/>
        </a:spcBef>
        <a:spcAft>
          <a:spcPct val="0"/>
        </a:spcAft>
        <a:defRPr sz="2700">
          <a:solidFill>
            <a:srgbClr val="CC051C"/>
          </a:solidFill>
          <a:latin typeface="Arial" charset="0"/>
        </a:defRPr>
      </a:lvl6pPr>
      <a:lvl7pPr marL="914400" algn="l" defTabSz="995363" rtl="0" eaLnBrk="1" fontAlgn="base" hangingPunct="1">
        <a:spcBef>
          <a:spcPct val="0"/>
        </a:spcBef>
        <a:spcAft>
          <a:spcPct val="0"/>
        </a:spcAft>
        <a:defRPr sz="2700">
          <a:solidFill>
            <a:srgbClr val="CC051C"/>
          </a:solidFill>
          <a:latin typeface="Arial" charset="0"/>
        </a:defRPr>
      </a:lvl7pPr>
      <a:lvl8pPr marL="1371600" algn="l" defTabSz="995363" rtl="0" eaLnBrk="1" fontAlgn="base" hangingPunct="1">
        <a:spcBef>
          <a:spcPct val="0"/>
        </a:spcBef>
        <a:spcAft>
          <a:spcPct val="0"/>
        </a:spcAft>
        <a:defRPr sz="2700">
          <a:solidFill>
            <a:srgbClr val="CC051C"/>
          </a:solidFill>
          <a:latin typeface="Arial" charset="0"/>
        </a:defRPr>
      </a:lvl8pPr>
      <a:lvl9pPr marL="1828800" algn="l" defTabSz="995363" rtl="0" eaLnBrk="1" fontAlgn="base" hangingPunct="1">
        <a:spcBef>
          <a:spcPct val="0"/>
        </a:spcBef>
        <a:spcAft>
          <a:spcPct val="0"/>
        </a:spcAft>
        <a:defRPr sz="2700">
          <a:solidFill>
            <a:srgbClr val="CC051C"/>
          </a:solidFill>
          <a:latin typeface="Arial" charset="0"/>
        </a:defRPr>
      </a:lvl9pPr>
    </p:titleStyle>
    <p:bodyStyle>
      <a:lvl1pPr marL="373063" indent="-373063" algn="l" defTabSz="9953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defRPr sz="2700">
          <a:solidFill>
            <a:srgbClr val="005DA8"/>
          </a:solidFill>
          <a:latin typeface="+mn-lt"/>
          <a:ea typeface="+mn-ea"/>
          <a:cs typeface="+mn-cs"/>
        </a:defRPr>
      </a:lvl1pPr>
      <a:lvl2pPr marL="809625" indent="-311150" algn="l" defTabSz="995363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defRPr sz="2700">
          <a:solidFill>
            <a:srgbClr val="005DA8"/>
          </a:solidFill>
          <a:latin typeface="+mn-lt"/>
        </a:defRPr>
      </a:lvl2pPr>
      <a:lvl3pPr marL="1244600" indent="-249238" algn="l" defTabSz="9953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743075" indent="-249238" algn="l" defTabSz="9953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239963" indent="-249238" algn="l" defTabSz="9953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697163" indent="-249238" algn="l" defTabSz="9953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154363" indent="-249238" algn="l" defTabSz="9953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611563" indent="-249238" algn="l" defTabSz="9953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4068763" indent="-249238" algn="l" defTabSz="9953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ffectLst/>
              </a:rPr>
              <a:t>DER </a:t>
            </a:r>
            <a:r>
              <a:rPr lang="de-DE" b="1" dirty="0">
                <a:effectLst/>
              </a:rPr>
              <a:t>PARITÄT</a:t>
            </a:r>
            <a:r>
              <a:rPr lang="de-DE" dirty="0">
                <a:effectLst/>
              </a:rPr>
              <a:t>ISCHE THÜRINGEN e.V.  |  www.paritaet-th.de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8226" y="215757"/>
            <a:ext cx="6965878" cy="1039955"/>
          </a:xfrm>
        </p:spPr>
        <p:txBody>
          <a:bodyPr/>
          <a:lstStyle/>
          <a:p>
            <a:pPr>
              <a:defRPr/>
            </a:pPr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September </a:t>
            </a:r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</a:t>
            </a:r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Kommunalpolitischer </a:t>
            </a: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Brückenschlag Hessen-Thüringen: „Mittendrin oder an den Rand gedrängt? Senior*innen in der Kommune</a:t>
            </a:r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de-D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8406" y="2691829"/>
            <a:ext cx="8534574" cy="3816922"/>
          </a:xfrm>
        </p:spPr>
        <p:txBody>
          <a:bodyPr/>
          <a:lstStyle/>
          <a:p>
            <a:pPr algn="l">
              <a:defRPr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Reinhard Müller, Landesgeschäftsführer des PARITÄTISCHEN Thüringen:</a:t>
            </a:r>
          </a:p>
          <a:p>
            <a:pPr algn="l">
              <a:defRPr/>
            </a:pPr>
            <a:r>
              <a:rPr lang="de-D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Altersarmut und ihre </a:t>
            </a:r>
            <a:r>
              <a:rPr lang="de-D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Folgen</a:t>
            </a:r>
          </a:p>
          <a:p>
            <a:pPr algn="l">
              <a:defRPr/>
            </a:pPr>
            <a:r>
              <a:rPr lang="de-DE" sz="2800" dirty="0" smtClean="0">
                <a:effectLst/>
              </a:rPr>
              <a:t>Wie </a:t>
            </a:r>
            <a:r>
              <a:rPr lang="de-DE" sz="2800" dirty="0">
                <a:effectLst/>
              </a:rPr>
              <a:t>können Kommunen dem Rückzug von Senior*innen aus der Teilhabe am gesellschaftlichen Leben entgegenwirken</a:t>
            </a:r>
            <a:r>
              <a:rPr lang="de-DE" sz="2800" dirty="0" smtClean="0">
                <a:effectLst/>
              </a:rPr>
              <a:t>? </a:t>
            </a:r>
            <a:endParaRPr lang="de-DE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21" y="456844"/>
            <a:ext cx="6943672" cy="724684"/>
          </a:xfrm>
        </p:spPr>
        <p:txBody>
          <a:bodyPr/>
          <a:lstStyle/>
          <a:p>
            <a:r>
              <a:rPr lang="de-DE" b="1" dirty="0"/>
              <a:t>Bessere Rahmenbedingungen für aktive Teilnahme am gesellschaftlichen Leben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7691" y="1690688"/>
            <a:ext cx="9082354" cy="4943475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sz="2400" dirty="0" smtClean="0"/>
              <a:t>Rahmenbedingungen für die Verwirklichung </a:t>
            </a:r>
            <a:r>
              <a:rPr lang="de-DE" sz="2400" dirty="0"/>
              <a:t>des Rechtes der Seniorinnen und Senioren auf Teilhabe am kulturellen und gesellschaftlichen Leben </a:t>
            </a:r>
            <a:r>
              <a:rPr lang="de-DE" sz="2400" dirty="0" smtClean="0"/>
              <a:t>haben sich in den letzten Jahren verbessert – aber es geht noch mehr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de-DE" sz="2400" dirty="0" smtClean="0"/>
              <a:t>Es braucht mehr Mitspracherecht für Seniorinnen und Senioren, um ihre </a:t>
            </a:r>
            <a:r>
              <a:rPr lang="de-DE" sz="2400" dirty="0"/>
              <a:t>Ansprüche und </a:t>
            </a:r>
            <a:r>
              <a:rPr lang="de-DE" sz="2400" dirty="0" smtClean="0"/>
              <a:t>festgeschriebenen </a:t>
            </a:r>
            <a:r>
              <a:rPr lang="de-DE" sz="2400" dirty="0"/>
              <a:t>Rechte auf gesellschaftliche Teilhabe selbstbewusster einzufordern und so aktiver an der politischen Willensbildung </a:t>
            </a:r>
            <a:r>
              <a:rPr lang="de-DE" sz="2400" dirty="0" smtClean="0"/>
              <a:t>teilzunehmen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DER </a:t>
            </a:r>
            <a:r>
              <a:rPr lang="de-DE" b="1" smtClean="0"/>
              <a:t>PARITÄT</a:t>
            </a:r>
            <a:r>
              <a:rPr lang="de-DE" smtClean="0"/>
              <a:t>ISCHE THÜRINGEN e.V.  |  www.paritaet-th.de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83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691" y="456844"/>
            <a:ext cx="6255302" cy="724684"/>
          </a:xfrm>
        </p:spPr>
        <p:txBody>
          <a:bodyPr/>
          <a:lstStyle/>
          <a:p>
            <a:r>
              <a:rPr lang="de-DE" b="1" dirty="0" smtClean="0"/>
              <a:t>Raum zur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37691" y="1690688"/>
            <a:ext cx="8461910" cy="4943475"/>
          </a:xfrm>
        </p:spPr>
        <p:txBody>
          <a:bodyPr/>
          <a:lstStyle/>
          <a:p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DER </a:t>
            </a:r>
            <a:r>
              <a:rPr lang="de-DE" b="1" smtClean="0"/>
              <a:t>PARITÄT</a:t>
            </a:r>
            <a:r>
              <a:rPr lang="de-DE" smtClean="0"/>
              <a:t>ISCHE THÜRINGEN e.V.  |  www.paritaet-th.de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70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 für Ihre Aufmerksamkeit</a:t>
            </a:r>
            <a:endParaRPr lang="de-D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DER </a:t>
            </a:r>
            <a:r>
              <a:rPr lang="de-DE" b="1" smtClean="0"/>
              <a:t>PARITÄT</a:t>
            </a:r>
            <a:r>
              <a:rPr lang="de-DE" smtClean="0"/>
              <a:t>ISCHE THÜRINGEN e.V.  |  www.paritaet-th.de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73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2375" y="256854"/>
            <a:ext cx="6440488" cy="935359"/>
          </a:xfrm>
        </p:spPr>
        <p:txBody>
          <a:bodyPr/>
          <a:lstStyle/>
          <a:p>
            <a:r>
              <a:rPr lang="de-DE" b="1" dirty="0" smtClean="0"/>
              <a:t>Unterschiedliche Armutsquoten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in </a:t>
            </a:r>
            <a:r>
              <a:rPr lang="de-DE" b="1" dirty="0" smtClean="0"/>
              <a:t>Deutschland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30237" y="5106255"/>
            <a:ext cx="4724117" cy="1303695"/>
          </a:xfrm>
        </p:spPr>
        <p:txBody>
          <a:bodyPr/>
          <a:lstStyle/>
          <a:p>
            <a:r>
              <a:rPr lang="de-DE" sz="1400" dirty="0" smtClean="0"/>
              <a:t>Quelle der Befunde und Grafiken:</a:t>
            </a:r>
          </a:p>
          <a:p>
            <a:r>
              <a:rPr lang="de-DE" sz="1400" dirty="0" smtClean="0"/>
              <a:t>„Die </a:t>
            </a:r>
            <a:r>
              <a:rPr lang="de-DE" sz="1400" dirty="0"/>
              <a:t>zerklüftete Republik</a:t>
            </a:r>
            <a:r>
              <a:rPr lang="de-DE" sz="1400" dirty="0" smtClean="0"/>
              <a:t>. Bericht </a:t>
            </a:r>
            <a:r>
              <a:rPr lang="de-DE" sz="1400" dirty="0"/>
              <a:t>zur regionalen </a:t>
            </a:r>
            <a:r>
              <a:rPr lang="de-DE" sz="1400" dirty="0" smtClean="0"/>
              <a:t>Armutsentwicklung in </a:t>
            </a:r>
            <a:r>
              <a:rPr lang="de-DE" sz="1400" dirty="0"/>
              <a:t>Deutschland </a:t>
            </a:r>
            <a:r>
              <a:rPr lang="de-DE" sz="1400" dirty="0" smtClean="0"/>
              <a:t>2014“</a:t>
            </a:r>
            <a:endParaRPr lang="de-DE" sz="1400" dirty="0"/>
          </a:p>
          <a:p>
            <a:r>
              <a:rPr lang="de-DE" sz="1400" dirty="0"/>
              <a:t>DEUTSCHER PARITÄTISCHER WOHLFAHRTSVERBAND GESAMTVERBAND e. V.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DER </a:t>
            </a:r>
            <a:r>
              <a:rPr lang="de-DE" b="1" smtClean="0"/>
              <a:t>PARITÄT</a:t>
            </a:r>
            <a:r>
              <a:rPr lang="de-DE" smtClean="0"/>
              <a:t>ISCHE THÜRINGEN e.V.  |  www.paritaet-th.de</a:t>
            </a:r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8" t="15317" r="30911" b="10006"/>
          <a:stretch/>
        </p:blipFill>
        <p:spPr bwMode="auto">
          <a:xfrm>
            <a:off x="821931" y="1309971"/>
            <a:ext cx="4808306" cy="587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8883" r="19291" b="8901"/>
          <a:stretch/>
        </p:blipFill>
        <p:spPr bwMode="auto">
          <a:xfrm>
            <a:off x="5429831" y="1309971"/>
            <a:ext cx="5235776" cy="379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40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015" y="339048"/>
            <a:ext cx="6440488" cy="853166"/>
          </a:xfrm>
        </p:spPr>
        <p:txBody>
          <a:bodyPr/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Vergleich verschiedener Altersgruppen</a:t>
            </a:r>
            <a:b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 SGB-II-Bezug</a:t>
            </a:r>
            <a:endParaRPr 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DER </a:t>
            </a:r>
            <a:r>
              <a:rPr lang="de-DE" b="1" dirty="0" smtClean="0"/>
              <a:t>PARITÄT</a:t>
            </a:r>
            <a:r>
              <a:rPr lang="de-DE" dirty="0" smtClean="0"/>
              <a:t>ISCHE THÜRINGEN e.V.  |  www.paritaet-th.de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03877" y="1690688"/>
            <a:ext cx="3678148" cy="4943475"/>
          </a:xfrm>
        </p:spPr>
        <p:txBody>
          <a:bodyPr/>
          <a:lstStyle/>
          <a:p>
            <a:r>
              <a:rPr lang="de-DE" sz="2400" b="1" u="sng" dirty="0" smtClean="0"/>
              <a:t>Alarmierender Trend</a:t>
            </a:r>
            <a:r>
              <a:rPr lang="de-DE" sz="2400" b="1" u="sng" dirty="0"/>
              <a:t>: </a:t>
            </a:r>
            <a:endParaRPr lang="de-DE" sz="2400" b="1" u="sng" dirty="0" smtClean="0"/>
          </a:p>
          <a:p>
            <a:pPr marL="342900" indent="-342900">
              <a:buFontTx/>
              <a:buChar char="-"/>
            </a:pPr>
            <a:r>
              <a:rPr lang="de-DE" sz="2400" dirty="0" smtClean="0"/>
              <a:t>Armutsquote </a:t>
            </a:r>
            <a:r>
              <a:rPr lang="de-DE" sz="2400" dirty="0"/>
              <a:t>der </a:t>
            </a:r>
            <a:r>
              <a:rPr lang="de-DE" sz="2400" dirty="0" smtClean="0"/>
              <a:t>über 65-Jährigen </a:t>
            </a:r>
            <a:r>
              <a:rPr lang="de-DE" sz="2400" dirty="0"/>
              <a:t>seit 2006 um 37,5 </a:t>
            </a:r>
            <a:r>
              <a:rPr lang="de-DE" sz="2400" dirty="0" smtClean="0"/>
              <a:t>% </a:t>
            </a:r>
            <a:r>
              <a:rPr lang="de-DE" sz="2400" dirty="0" smtClean="0"/>
              <a:t>gestiegen</a:t>
            </a:r>
            <a:r>
              <a:rPr lang="de-DE" sz="2400" dirty="0" smtClean="0"/>
              <a:t>, </a:t>
            </a:r>
            <a:r>
              <a:rPr lang="de-DE" sz="2400" dirty="0" smtClean="0"/>
              <a:t>bei </a:t>
            </a:r>
            <a:r>
              <a:rPr lang="de-DE" sz="2400" dirty="0" smtClean="0"/>
              <a:t>den </a:t>
            </a:r>
            <a:r>
              <a:rPr lang="de-DE" sz="2400" dirty="0"/>
              <a:t>50- bis 65-Jährigen immerhin um 15 </a:t>
            </a:r>
            <a:r>
              <a:rPr lang="de-DE" sz="2400" dirty="0" smtClean="0"/>
              <a:t>Prozent</a:t>
            </a:r>
            <a:endParaRPr lang="de-DE" sz="2400" dirty="0"/>
          </a:p>
          <a:p>
            <a:pPr marL="342900" indent="-342900">
              <a:buFontTx/>
              <a:buChar char="-"/>
            </a:pPr>
            <a:r>
              <a:rPr lang="de-DE" sz="2400" dirty="0" smtClean="0"/>
              <a:t>Armut </a:t>
            </a:r>
            <a:r>
              <a:rPr lang="de-DE" sz="2400" dirty="0"/>
              <a:t>alter Menschen und Rentner nimmt sehr viel stärker zu als bei irgendeiner anderen </a:t>
            </a:r>
            <a:r>
              <a:rPr lang="de-DE" sz="2400" dirty="0" smtClean="0"/>
              <a:t>Bevölkerungsgruppe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13393" r="43348" b="19685"/>
          <a:stretch/>
        </p:blipFill>
        <p:spPr bwMode="auto">
          <a:xfrm>
            <a:off x="4582025" y="1602768"/>
            <a:ext cx="5948738" cy="514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9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489" y="375025"/>
            <a:ext cx="6440488" cy="365125"/>
          </a:xfrm>
        </p:spPr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Alarmierende Entwicklung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3029" y="1690688"/>
            <a:ext cx="9830371" cy="4943475"/>
          </a:xfrm>
        </p:spPr>
        <p:txBody>
          <a:bodyPr/>
          <a:lstStyle/>
          <a:p>
            <a:r>
              <a:rPr lang="de-DE" sz="2400" b="1" u="sng" dirty="0" smtClean="0"/>
              <a:t>Inanspruchnahme von </a:t>
            </a:r>
            <a:r>
              <a:rPr lang="de-DE" sz="2400" b="1" u="sng" dirty="0" smtClean="0"/>
              <a:t>Altersgrundsicherung 2003 - 2013: </a:t>
            </a:r>
            <a:endParaRPr lang="de-DE" sz="2400" b="1" u="sng" dirty="0" smtClean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2003 </a:t>
            </a:r>
            <a:r>
              <a:rPr lang="de-DE" sz="2400" dirty="0" smtClean="0"/>
              <a:t>waren 258.000 Menschen </a:t>
            </a:r>
            <a:r>
              <a:rPr lang="de-DE" sz="2400" dirty="0" smtClean="0"/>
              <a:t>angewiesen </a:t>
            </a:r>
            <a:r>
              <a:rPr lang="de-DE" sz="2400" dirty="0" smtClean="0"/>
              <a:t>(1,7 </a:t>
            </a:r>
            <a:r>
              <a:rPr lang="de-DE" sz="2400" dirty="0" smtClean="0"/>
              <a:t>% der</a:t>
            </a:r>
            <a:r>
              <a:rPr lang="de-DE" sz="2400" dirty="0" smtClean="0"/>
              <a:t> </a:t>
            </a:r>
            <a:r>
              <a:rPr lang="de-DE" sz="2400" dirty="0"/>
              <a:t>älteren </a:t>
            </a:r>
            <a:r>
              <a:rPr lang="de-DE" sz="2400" dirty="0" smtClean="0"/>
              <a:t>Menschen</a:t>
            </a:r>
            <a:r>
              <a:rPr lang="de-DE" sz="2400" dirty="0" smtClean="0"/>
              <a:t>), 2013 </a:t>
            </a:r>
            <a:r>
              <a:rPr lang="de-DE" sz="2400" dirty="0" smtClean="0"/>
              <a:t>waren es </a:t>
            </a:r>
            <a:r>
              <a:rPr lang="de-DE" sz="2400" dirty="0" smtClean="0"/>
              <a:t>499.000 </a:t>
            </a:r>
            <a:r>
              <a:rPr lang="de-DE" sz="2400" dirty="0" smtClean="0"/>
              <a:t>(3 </a:t>
            </a:r>
            <a:r>
              <a:rPr lang="de-DE" sz="2400" dirty="0" smtClean="0"/>
              <a:t>% der </a:t>
            </a:r>
            <a:r>
              <a:rPr lang="de-DE" sz="2400" dirty="0"/>
              <a:t>älteren </a:t>
            </a:r>
            <a:r>
              <a:rPr lang="de-DE" sz="2400" dirty="0" smtClean="0"/>
              <a:t>Bevölkerung)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Zahl </a:t>
            </a:r>
            <a:r>
              <a:rPr lang="de-DE" sz="2400" dirty="0"/>
              <a:t>derer, die damit nicht aus </a:t>
            </a:r>
            <a:r>
              <a:rPr lang="de-DE" sz="2400" dirty="0" smtClean="0"/>
              <a:t>eigener Kraft </a:t>
            </a:r>
            <a:r>
              <a:rPr lang="de-DE" sz="2400" dirty="0"/>
              <a:t>ihren Lebensunterhalt im Alter bestreiten können</a:t>
            </a:r>
            <a:r>
              <a:rPr lang="de-DE" sz="2400" dirty="0" smtClean="0"/>
              <a:t>, hat </a:t>
            </a:r>
            <a:r>
              <a:rPr lang="de-DE" sz="2400" dirty="0"/>
              <a:t>sich </a:t>
            </a:r>
            <a:r>
              <a:rPr lang="de-DE" sz="2400" dirty="0" smtClean="0"/>
              <a:t>nahezu verdoppelt.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Es </a:t>
            </a:r>
            <a:r>
              <a:rPr lang="de-DE" sz="2400" dirty="0"/>
              <a:t>gibt derzeit keinerlei Anzeichen dafür, dass </a:t>
            </a:r>
            <a:r>
              <a:rPr lang="de-DE" sz="2400" dirty="0" smtClean="0"/>
              <a:t>dieser Trend </a:t>
            </a:r>
            <a:r>
              <a:rPr lang="de-DE" sz="2400" dirty="0"/>
              <a:t>stoppen, sich umkehren oder auch nur </a:t>
            </a:r>
            <a:r>
              <a:rPr lang="de-DE" sz="2400" dirty="0" smtClean="0"/>
              <a:t>verlangsamen könnte, sondern eher </a:t>
            </a:r>
            <a:r>
              <a:rPr lang="de-DE" sz="2400" dirty="0"/>
              <a:t>weiter </a:t>
            </a:r>
            <a:r>
              <a:rPr lang="de-DE" sz="2400" dirty="0" smtClean="0"/>
              <a:t>beschleunigen dürfte.</a:t>
            </a:r>
          </a:p>
          <a:p>
            <a:pPr marL="285750" indent="-285750">
              <a:buFontTx/>
              <a:buChar char="-"/>
            </a:pPr>
            <a:r>
              <a:rPr lang="de-DE" sz="2400" dirty="0" smtClean="0"/>
              <a:t>Armutsquote der 50 </a:t>
            </a:r>
            <a:r>
              <a:rPr lang="de-DE" sz="2400" dirty="0"/>
              <a:t>bis 65 Jährigen </a:t>
            </a:r>
            <a:r>
              <a:rPr lang="de-DE" sz="2400" dirty="0" smtClean="0"/>
              <a:t>hat in </a:t>
            </a:r>
            <a:r>
              <a:rPr lang="de-DE" sz="2400" dirty="0"/>
              <a:t>den letzten Jahren mit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15 Prozent deutlich </a:t>
            </a:r>
            <a:r>
              <a:rPr lang="de-DE" sz="2400" dirty="0"/>
              <a:t>überproportional </a:t>
            </a:r>
            <a:r>
              <a:rPr lang="de-DE" sz="2400" dirty="0" smtClean="0"/>
              <a:t>zugenommen (die Altersgruppe, </a:t>
            </a:r>
            <a:r>
              <a:rPr lang="de-DE" sz="2400" dirty="0"/>
              <a:t>die kurz vor </a:t>
            </a:r>
            <a:r>
              <a:rPr lang="de-DE" sz="2400" dirty="0" smtClean="0"/>
              <a:t>Rentenalter </a:t>
            </a:r>
            <a:r>
              <a:rPr lang="de-DE" sz="2400" dirty="0"/>
              <a:t>steht </a:t>
            </a:r>
            <a:r>
              <a:rPr lang="de-DE" sz="2400" dirty="0" smtClean="0"/>
              <a:t>oder darauf zugeht)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DER </a:t>
            </a:r>
            <a:r>
              <a:rPr lang="de-DE" b="1" smtClean="0"/>
              <a:t>PARITÄT</a:t>
            </a:r>
            <a:r>
              <a:rPr lang="de-DE" smtClean="0"/>
              <a:t>ISCHE THÜRINGEN e.V.  |  www.paritaet-th.de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31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1683" y="323654"/>
            <a:ext cx="6440488" cy="365125"/>
          </a:xfrm>
        </p:spPr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Entwicklung der Bezieher von Altersgrundsicherung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DER </a:t>
            </a:r>
            <a:r>
              <a:rPr lang="de-DE" b="1" smtClean="0"/>
              <a:t>PARITÄT</a:t>
            </a:r>
            <a:r>
              <a:rPr lang="de-DE" smtClean="0"/>
              <a:t>ISCHE THÜRINGEN e.V.  |  www.paritaet-th.de</a:t>
            </a:r>
            <a:endParaRPr lang="de-D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5" t="20668" r="27891" b="7631"/>
          <a:stretch/>
        </p:blipFill>
        <p:spPr bwMode="auto">
          <a:xfrm>
            <a:off x="2262994" y="1479478"/>
            <a:ext cx="5470966" cy="539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07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602" y="297577"/>
            <a:ext cx="6440488" cy="365125"/>
          </a:xfrm>
        </p:spPr>
        <p:txBody>
          <a:bodyPr/>
          <a:lstStyle/>
          <a:p>
            <a:r>
              <a:rPr lang="de-DE" sz="2800" b="1" dirty="0"/>
              <a:t>Welche Auswirkungen hat die Altersarmut</a:t>
            </a:r>
            <a:r>
              <a:rPr lang="de-DE" sz="2800" b="1" dirty="0" smtClean="0"/>
              <a:t>?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8512" y="1690688"/>
            <a:ext cx="9421403" cy="494347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DE" sz="2400" dirty="0" smtClean="0"/>
              <a:t>erhebliche Einschränkungen im Alltag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Miete </a:t>
            </a:r>
            <a:r>
              <a:rPr lang="de-DE" sz="2400" dirty="0"/>
              <a:t>und laufende Kosten verschlingen </a:t>
            </a:r>
            <a:r>
              <a:rPr lang="de-DE" sz="2400" dirty="0" smtClean="0"/>
              <a:t>Großteil </a:t>
            </a:r>
            <a:r>
              <a:rPr lang="de-DE" sz="2400" dirty="0"/>
              <a:t>des zur Verfügung stehenden </a:t>
            </a:r>
            <a:r>
              <a:rPr lang="de-DE" sz="2400" dirty="0" smtClean="0"/>
              <a:t>Geldes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Betroffenen </a:t>
            </a:r>
            <a:r>
              <a:rPr lang="de-DE" sz="2400" dirty="0"/>
              <a:t>können sich kaum </a:t>
            </a:r>
            <a:r>
              <a:rPr lang="de-DE" sz="2400" dirty="0" smtClean="0"/>
              <a:t>alltägliche </a:t>
            </a:r>
            <a:r>
              <a:rPr lang="de-DE" sz="2400" dirty="0"/>
              <a:t>Güter </a:t>
            </a:r>
            <a:r>
              <a:rPr lang="de-DE" sz="2400" dirty="0" smtClean="0"/>
              <a:t>leisten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Lebensqualität </a:t>
            </a:r>
            <a:r>
              <a:rPr lang="de-DE" sz="2400" dirty="0"/>
              <a:t>von Menschen mit Altersarmut ist </a:t>
            </a:r>
            <a:r>
              <a:rPr lang="de-DE" sz="2400" dirty="0" smtClean="0"/>
              <a:t>herabgesetzt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Zunehmend Krankheiten, wenn Medikamente nicht bezogen werden können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Wohnungen </a:t>
            </a:r>
            <a:r>
              <a:rPr lang="de-DE" sz="2400" dirty="0"/>
              <a:t>sind </a:t>
            </a:r>
            <a:r>
              <a:rPr lang="de-DE" sz="2400" dirty="0" smtClean="0"/>
              <a:t>oft </a:t>
            </a:r>
            <a:r>
              <a:rPr lang="de-DE" sz="2400" dirty="0"/>
              <a:t>nicht mit den notwendigen und seniorengerechten Einrichtungen </a:t>
            </a:r>
            <a:r>
              <a:rPr lang="de-DE" sz="2400" dirty="0" smtClean="0"/>
              <a:t>bestückt oder schlicht stark reparaturbedürftig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Vereinsamung und Rückzug, keinerlei Partizipationsmöglichkeiten</a:t>
            </a:r>
            <a:endParaRPr lang="de-DE" sz="2400" dirty="0"/>
          </a:p>
          <a:p>
            <a:pPr marL="342900" indent="-342900">
              <a:buFontTx/>
              <a:buChar char="-"/>
            </a:pP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DER </a:t>
            </a:r>
            <a:r>
              <a:rPr lang="de-DE" b="1" dirty="0" smtClean="0"/>
              <a:t>PARITÄT</a:t>
            </a:r>
            <a:r>
              <a:rPr lang="de-DE" dirty="0" smtClean="0"/>
              <a:t>ISCHE THÜRINGEN e.V.  |  www.paritaet-th.de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43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2375" y="549686"/>
            <a:ext cx="6440488" cy="365125"/>
          </a:xfrm>
        </p:spPr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Befund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2375" y="1690688"/>
            <a:ext cx="8702461" cy="494347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400" dirty="0" smtClean="0"/>
              <a:t>In de</a:t>
            </a:r>
            <a:r>
              <a:rPr lang="de-DE" sz="2400" dirty="0" smtClean="0"/>
              <a:t>n </a:t>
            </a:r>
            <a:r>
              <a:rPr lang="de-DE" sz="2400" dirty="0" smtClean="0"/>
              <a:t>nächsten </a:t>
            </a:r>
            <a:r>
              <a:rPr lang="de-DE" sz="2400" dirty="0"/>
              <a:t>15 </a:t>
            </a:r>
            <a:r>
              <a:rPr lang="de-DE" sz="2400" dirty="0" smtClean="0"/>
              <a:t>Jahren werden </a:t>
            </a:r>
            <a:r>
              <a:rPr lang="de-DE" sz="2400" dirty="0" smtClean="0"/>
              <a:t>immer mehr </a:t>
            </a:r>
            <a:r>
              <a:rPr lang="de-DE" sz="2400" dirty="0"/>
              <a:t>Menschen mit stark gebrochenem </a:t>
            </a:r>
            <a:r>
              <a:rPr lang="de-DE" sz="2400" dirty="0" smtClean="0"/>
              <a:t>Erwerbsbiografien </a:t>
            </a:r>
            <a:r>
              <a:rPr lang="de-DE" sz="2400" dirty="0"/>
              <a:t>(vor allem im Osten!) </a:t>
            </a:r>
            <a:r>
              <a:rPr lang="de-DE" sz="2400" dirty="0" smtClean="0"/>
              <a:t>das </a:t>
            </a:r>
            <a:r>
              <a:rPr lang="de-DE" sz="2400" dirty="0"/>
              <a:t>Rentenalter </a:t>
            </a:r>
            <a:r>
              <a:rPr lang="de-DE" sz="2400" dirty="0" smtClean="0"/>
              <a:t>erreichen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400" dirty="0" smtClean="0"/>
              <a:t>dies</a:t>
            </a:r>
            <a:r>
              <a:rPr lang="de-DE" sz="2400" dirty="0" smtClean="0"/>
              <a:t> </a:t>
            </a:r>
            <a:r>
              <a:rPr lang="de-DE" sz="2400" dirty="0"/>
              <a:t>sorgt dafür, dass </a:t>
            </a:r>
            <a:r>
              <a:rPr lang="de-DE" sz="2400" dirty="0" smtClean="0"/>
              <a:t>allein über </a:t>
            </a:r>
            <a:r>
              <a:rPr lang="de-DE" sz="2400" dirty="0"/>
              <a:t>rentenrechtliche Regelungen dem </a:t>
            </a:r>
            <a:r>
              <a:rPr lang="de-DE" sz="2400" dirty="0" smtClean="0"/>
              <a:t>Problem der </a:t>
            </a:r>
            <a:r>
              <a:rPr lang="de-DE" sz="2400" dirty="0"/>
              <a:t>kommenden Altersarmut nicht begegnet </a:t>
            </a:r>
            <a:r>
              <a:rPr lang="de-DE" sz="2400" dirty="0" smtClean="0"/>
              <a:t>werden kann </a:t>
            </a:r>
            <a:endParaRPr lang="de-DE" sz="2400" dirty="0" smtClean="0"/>
          </a:p>
          <a:p>
            <a:pPr>
              <a:lnSpc>
                <a:spcPct val="150000"/>
              </a:lnSpc>
            </a:pPr>
            <a:endParaRPr lang="de-DE" sz="2400" dirty="0"/>
          </a:p>
          <a:p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DER </a:t>
            </a:r>
            <a:r>
              <a:rPr lang="de-DE" b="1" smtClean="0"/>
              <a:t>PARITÄT</a:t>
            </a:r>
            <a:r>
              <a:rPr lang="de-DE" smtClean="0"/>
              <a:t>ISCHE THÜRINGEN e.V.  |  www.paritaet-th.de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75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6344" y="559959"/>
            <a:ext cx="6440488" cy="365125"/>
          </a:xfrm>
        </p:spPr>
        <p:txBody>
          <a:bodyPr/>
          <a:lstStyle/>
          <a:p>
            <a:r>
              <a:rPr lang="de-DE" b="1" dirty="0" smtClean="0"/>
              <a:t>Thesen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2756" y="1690688"/>
            <a:ext cx="9503596" cy="49434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de-DE" sz="2400" dirty="0" smtClean="0"/>
              <a:t>Alter </a:t>
            </a:r>
            <a:r>
              <a:rPr lang="de-DE" sz="2400" dirty="0"/>
              <a:t>ist mehr als die letzte Lebensphase, als </a:t>
            </a:r>
            <a:r>
              <a:rPr lang="de-DE" sz="2400" dirty="0" smtClean="0"/>
              <a:t>Rente und Pflege, sondern ein Lebensabschnitt </a:t>
            </a:r>
            <a:r>
              <a:rPr lang="de-DE" sz="2400" dirty="0"/>
              <a:t>mit spezifischen Ansprüchen </a:t>
            </a:r>
            <a:r>
              <a:rPr lang="de-DE" sz="2400" dirty="0" smtClean="0"/>
              <a:t>&amp; Bedürfnissen um Lebensqualität zu erhalten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de-DE" sz="2400" dirty="0" smtClean="0"/>
              <a:t>immer </a:t>
            </a:r>
            <a:r>
              <a:rPr lang="de-DE" sz="2400" dirty="0"/>
              <a:t>mehr Menschen </a:t>
            </a:r>
            <a:r>
              <a:rPr lang="de-DE" sz="2400" dirty="0" smtClean="0"/>
              <a:t>sind nach </a:t>
            </a:r>
            <a:r>
              <a:rPr lang="de-DE" sz="2400" dirty="0"/>
              <a:t>dem Ausscheiden aus dem Erwerbsleben länger gesund, aktiv und autonom </a:t>
            </a:r>
            <a:endParaRPr lang="de-DE" sz="2400" dirty="0" smtClean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de-DE" sz="2400" dirty="0" smtClean="0"/>
              <a:t>Zahl </a:t>
            </a:r>
            <a:r>
              <a:rPr lang="de-DE" sz="2400" dirty="0"/>
              <a:t>der Frauen </a:t>
            </a:r>
            <a:r>
              <a:rPr lang="de-DE" sz="2400" dirty="0" smtClean="0"/>
              <a:t>&amp; Männer </a:t>
            </a:r>
            <a:r>
              <a:rPr lang="de-DE" sz="2400" dirty="0"/>
              <a:t>über 80 Jahre </a:t>
            </a:r>
            <a:r>
              <a:rPr lang="de-DE" sz="2400" dirty="0" smtClean="0"/>
              <a:t>nimmt rasch zu, diese Errungenschaft muss </a:t>
            </a:r>
            <a:r>
              <a:rPr lang="de-DE" sz="2400" dirty="0"/>
              <a:t>bewahrt und ausgebaut </a:t>
            </a:r>
            <a:r>
              <a:rPr lang="de-DE" sz="2400" dirty="0" smtClean="0"/>
              <a:t>werden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de-DE" sz="2400" dirty="0" smtClean="0"/>
              <a:t>daraus kann </a:t>
            </a:r>
            <a:r>
              <a:rPr lang="de-DE" sz="2400" dirty="0"/>
              <a:t>großer, potentieller Reichtum </a:t>
            </a:r>
            <a:r>
              <a:rPr lang="de-DE" sz="2400" dirty="0" smtClean="0"/>
              <a:t>erwachsen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de-DE" sz="2400" dirty="0"/>
              <a:t>d</a:t>
            </a:r>
            <a:r>
              <a:rPr lang="de-DE" sz="2400" dirty="0" smtClean="0"/>
              <a:t>amit </a:t>
            </a:r>
            <a:r>
              <a:rPr lang="de-DE" sz="2400" dirty="0"/>
              <a:t>das Alter in Würde gelebt werden kann, braucht es eine neue Kultur des Alterns und des </a:t>
            </a:r>
            <a:r>
              <a:rPr lang="de-DE" sz="2400" dirty="0" smtClean="0"/>
              <a:t>Alters 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DER </a:t>
            </a:r>
            <a:r>
              <a:rPr lang="de-DE" b="1" smtClean="0"/>
              <a:t>PARITÄT</a:t>
            </a:r>
            <a:r>
              <a:rPr lang="de-DE" smtClean="0"/>
              <a:t>ISCHE THÜRINGEN e.V.  |  www.paritaet-th.de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1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456" y="564705"/>
            <a:ext cx="6440488" cy="365125"/>
          </a:xfrm>
        </p:spPr>
        <p:txBody>
          <a:bodyPr/>
          <a:lstStyle/>
          <a:p>
            <a:r>
              <a:rPr lang="de-DE" b="1" dirty="0" smtClean="0"/>
              <a:t>Fazit: Alterssicherung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2375" y="1690688"/>
            <a:ext cx="9267540" cy="4943475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Es braucht im </a:t>
            </a:r>
            <a:r>
              <a:rPr lang="de-DE" sz="2400" dirty="0" smtClean="0"/>
              <a:t>System </a:t>
            </a:r>
            <a:r>
              <a:rPr lang="de-DE" sz="2400" dirty="0"/>
              <a:t>der Alterssicherung dringend und </a:t>
            </a:r>
            <a:r>
              <a:rPr lang="de-DE" sz="2400" dirty="0" smtClean="0"/>
              <a:t>schnell </a:t>
            </a:r>
            <a:r>
              <a:rPr lang="de-DE" sz="2400" dirty="0" smtClean="0"/>
              <a:t>Weichenstellungen, </a:t>
            </a:r>
            <a:r>
              <a:rPr lang="de-DE" sz="2400" dirty="0"/>
              <a:t>um die </a:t>
            </a:r>
            <a:r>
              <a:rPr lang="de-DE" sz="2400" dirty="0" smtClean="0"/>
              <a:t>Lawine </a:t>
            </a:r>
            <a:r>
              <a:rPr lang="de-DE" sz="2400" dirty="0"/>
              <a:t>der Altersarmut </a:t>
            </a:r>
            <a:r>
              <a:rPr lang="de-DE" sz="2400" dirty="0" smtClean="0"/>
              <a:t>aufzuhalten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Stabilisierung </a:t>
            </a:r>
            <a:r>
              <a:rPr lang="de-DE" sz="2400" dirty="0"/>
              <a:t>des Rentenniveaus </a:t>
            </a:r>
            <a:r>
              <a:rPr lang="de-DE" sz="2400" dirty="0" smtClean="0"/>
              <a:t>wäre ebenso </a:t>
            </a:r>
            <a:r>
              <a:rPr lang="de-DE" sz="2400" dirty="0"/>
              <a:t>wichtig wie </a:t>
            </a:r>
            <a:r>
              <a:rPr lang="de-DE" sz="2400" dirty="0" smtClean="0"/>
              <a:t>eine durchgreifende </a:t>
            </a:r>
            <a:r>
              <a:rPr lang="de-DE" sz="2400" dirty="0"/>
              <a:t>Reform der </a:t>
            </a:r>
            <a:r>
              <a:rPr lang="de-DE" sz="2400" dirty="0" smtClean="0"/>
              <a:t>Altersgrundsicherung</a:t>
            </a:r>
            <a:endParaRPr lang="de-DE" sz="24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Hilfe muss den betroffenen Menschen </a:t>
            </a:r>
            <a:r>
              <a:rPr lang="de-DE" sz="2400" dirty="0"/>
              <a:t>unbürokratisch </a:t>
            </a:r>
            <a:r>
              <a:rPr lang="de-DE" sz="2400" dirty="0" smtClean="0"/>
              <a:t>zukommen </a:t>
            </a:r>
            <a:r>
              <a:rPr lang="de-DE" sz="2400" dirty="0"/>
              <a:t>und in der </a:t>
            </a:r>
            <a:r>
              <a:rPr lang="de-DE" sz="2400" dirty="0" smtClean="0"/>
              <a:t>Höhe tatsächlich </a:t>
            </a:r>
            <a:r>
              <a:rPr lang="de-DE" sz="2400" dirty="0"/>
              <a:t>vor Armut </a:t>
            </a:r>
            <a:r>
              <a:rPr lang="de-DE" sz="2400" dirty="0" smtClean="0"/>
              <a:t>schützen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Erforderlich </a:t>
            </a:r>
            <a:r>
              <a:rPr lang="de-DE" sz="2400" dirty="0"/>
              <a:t>sind </a:t>
            </a:r>
            <a:r>
              <a:rPr lang="de-DE" sz="2400" dirty="0" smtClean="0"/>
              <a:t>zudem großzügigere </a:t>
            </a:r>
            <a:r>
              <a:rPr lang="de-DE" sz="2400" dirty="0"/>
              <a:t>Freibeträge auf Vorsorgeleistungen </a:t>
            </a:r>
            <a:r>
              <a:rPr lang="de-DE" sz="2400" dirty="0" smtClean="0"/>
              <a:t>und </a:t>
            </a:r>
            <a:r>
              <a:rPr lang="de-DE" sz="2400" dirty="0" smtClean="0"/>
              <a:t>Rentenansprüche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DER </a:t>
            </a:r>
            <a:r>
              <a:rPr lang="de-DE" b="1" smtClean="0"/>
              <a:t>PARITÄT</a:t>
            </a:r>
            <a:r>
              <a:rPr lang="de-DE" smtClean="0"/>
              <a:t>ISCHE THÜRINGEN e.V.  |  www.paritaet-th.de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33837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Der-Paritaetische">
  <a:themeElements>
    <a:clrScheme name="Vorlage_Paritaet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Vorlage_Parita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_Paritaet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aritaet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aritaet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aritaet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aritaet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aritaet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aritaet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aritaet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Paritaet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Vorlage_Der-Paritaetische</Template>
  <TotalTime>0</TotalTime>
  <Words>594</Words>
  <Application>Microsoft Office PowerPoint</Application>
  <PresentationFormat>Benutzerdefiniert</PresentationFormat>
  <Paragraphs>61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Vorlage_Der-Paritaetische</vt:lpstr>
      <vt:lpstr>19. September 2015 Kommunalpolitischer Brückenschlag Hessen-Thüringen: „Mittendrin oder an den Rand gedrängt? Senior*innen in der Kommune“</vt:lpstr>
      <vt:lpstr>Unterschiedliche Armutsquoten  in Deutschland</vt:lpstr>
      <vt:lpstr>Vergleich verschiedener Altersgruppen  im SGB-II-Bezug</vt:lpstr>
      <vt:lpstr>Alarmierende Entwicklung</vt:lpstr>
      <vt:lpstr>Entwicklung der Bezieher von Altersgrundsicherung</vt:lpstr>
      <vt:lpstr>Welche Auswirkungen hat die Altersarmut?</vt:lpstr>
      <vt:lpstr>Befund</vt:lpstr>
      <vt:lpstr>Thesen</vt:lpstr>
      <vt:lpstr>Fazit: Alterssicherung</vt:lpstr>
      <vt:lpstr>Bessere Rahmenbedingungen für aktive Teilnahme am gesellschaftlichen Leben </vt:lpstr>
      <vt:lpstr>Raum zur Diskussion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 TITELSEITE</dc:title>
  <dc:creator>Geyer, Sandra</dc:creator>
  <cp:lastModifiedBy>Andreas Kotter</cp:lastModifiedBy>
  <cp:revision>42</cp:revision>
  <cp:lastPrinted>2012-10-17T09:16:21Z</cp:lastPrinted>
  <dcterms:created xsi:type="dcterms:W3CDTF">2012-10-16T07:25:38Z</dcterms:created>
  <dcterms:modified xsi:type="dcterms:W3CDTF">2015-09-14T15:19:23Z</dcterms:modified>
</cp:coreProperties>
</file>